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  <p15:guide id="3" pos="391">
          <p15:clr>
            <a:srgbClr val="A4A3A4"/>
          </p15:clr>
        </p15:guide>
        <p15:guide id="4" pos="40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36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2904" y="66"/>
      </p:cViewPr>
      <p:guideLst>
        <p:guide orient="horz" pos="3120"/>
        <p:guide pos="2160"/>
        <p:guide pos="391"/>
        <p:guide pos="40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DD230-CB72-4FA2-9AEA-E6B42CAEE731}" type="datetimeFigureOut">
              <a:rPr lang="de-DE"/>
              <a:pPr>
                <a:defRPr/>
              </a:pPr>
              <a:t>20.03.2024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16528-35B3-4A10-8EF4-60689D8E8B2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1388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0CC11-5CE3-4EB5-BD87-4C87AA02FCB6}" type="datetimeFigureOut">
              <a:rPr lang="de-DE"/>
              <a:pPr>
                <a:defRPr/>
              </a:pPr>
              <a:t>20.03.2024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ED147-B8F7-4F57-AFF9-8074D16DD77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164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de-DE"/>
              <a:t>Titel durch Klicken hinzufügen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39AB6-3BAD-4DF6-8171-26FEF705651A}" type="datetimeFigureOut">
              <a:rPr lang="de-DE"/>
              <a:pPr>
                <a:defRPr/>
              </a:pPr>
              <a:t>20.03.2024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6180B-9460-469B-8A25-FA72DF05CB2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092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5E125-5A6F-4131-9A59-DE52E9A7A415}" type="datetimeFigureOut">
              <a:rPr lang="de-DE"/>
              <a:pPr>
                <a:defRPr/>
              </a:pPr>
              <a:t>20.03.2024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72EF3-8624-4B1D-BEED-04FD6E6D193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0116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AF6AE-6989-4A1F-AC60-95ACC3F7EAE3}" type="datetimeFigureOut">
              <a:rPr lang="de-DE"/>
              <a:pPr>
                <a:defRPr/>
              </a:pPr>
              <a:t>20.03.2024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C1D62-5B1E-48A6-9E76-15B281C4975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9130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74D78-239B-4C3B-8EF3-0748660AC6CE}" type="datetimeFigureOut">
              <a:rPr lang="de-DE"/>
              <a:pPr>
                <a:defRPr/>
              </a:pPr>
              <a:t>20.03.2024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A3B8F-8E01-4B86-B6F7-B5698FE016B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5295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27E15-04A2-4615-9D17-254BC7148E57}" type="datetimeFigureOut">
              <a:rPr lang="de-DE"/>
              <a:pPr>
                <a:defRPr/>
              </a:pPr>
              <a:t>20.03.2024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9AA0C-4721-4254-9498-5F53FB9017A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669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381F3-372F-45B2-82E5-98C27799C2FE}" type="datetimeFigureOut">
              <a:rPr lang="de-DE"/>
              <a:pPr>
                <a:defRPr/>
              </a:pPr>
              <a:t>20.03.2024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3728F-D27B-4AA4-9B73-4508146E38B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73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CFBE1-5283-4664-9C9A-491EA24D0B32}" type="datetimeFigureOut">
              <a:rPr lang="de-DE"/>
              <a:pPr>
                <a:defRPr/>
              </a:pPr>
              <a:t>20.03.2024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86FF5-0052-4E5C-AA69-D59CE6F0C32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7718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F4CAC-DBFC-40DA-9259-96463ED11405}" type="datetimeFigureOut">
              <a:rPr lang="de-DE"/>
              <a:pPr>
                <a:defRPr/>
              </a:pPr>
              <a:t>20.03.2024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F1283-FD58-48C5-AF6F-7063DB4713D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433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0538F-A5B4-4344-A617-A6554330B67B}" type="datetimeFigureOut">
              <a:rPr lang="de-DE"/>
              <a:pPr>
                <a:defRPr/>
              </a:pPr>
              <a:t>20.03.2024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060E5-B5EE-45D1-B390-FBE4B7694F5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158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D7B88B-E432-400A-A1D6-31D0BA43F3BF}" type="datetimeFigureOut">
              <a:rPr lang="de-DE"/>
              <a:pPr>
                <a:defRPr/>
              </a:pPr>
              <a:t>20.03.2024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7F14E4-7540-4D3E-9D0E-9D68004E82F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300" y="2020888"/>
            <a:ext cx="2636838" cy="29146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16363" y="2032000"/>
            <a:ext cx="2536825" cy="39719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hteck 3"/>
          <p:cNvSpPr>
            <a:spLocks noChangeArrowheads="1"/>
          </p:cNvSpPr>
          <p:nvPr/>
        </p:nvSpPr>
        <p:spPr bwMode="auto">
          <a:xfrm>
            <a:off x="549275" y="273050"/>
            <a:ext cx="6149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b="1">
                <a:solidFill>
                  <a:srgbClr val="1B367A"/>
                </a:solidFill>
                <a:latin typeface="Arial" charset="0"/>
              </a:rPr>
              <a:t>Anlage </a:t>
            </a:r>
            <a:r>
              <a:rPr lang="de-DE" altLang="de-DE" sz="1800" b="1" dirty="0">
                <a:solidFill>
                  <a:srgbClr val="1B367A"/>
                </a:solidFill>
                <a:latin typeface="Arial" charset="0"/>
              </a:rPr>
              <a:t>2</a:t>
            </a:r>
            <a:r>
              <a:rPr lang="de-DE" altLang="de-DE" sz="1800" dirty="0">
                <a:solidFill>
                  <a:srgbClr val="1B367A"/>
                </a:solidFill>
                <a:latin typeface="Arial" charset="0"/>
              </a:rPr>
              <a:t> &gt;&gt;&gt; Organisationseinheiten anlegen</a:t>
            </a:r>
          </a:p>
        </p:txBody>
      </p:sp>
      <p:sp>
        <p:nvSpPr>
          <p:cNvPr id="2053" name="Rechteck 5"/>
          <p:cNvSpPr>
            <a:spLocks noChangeArrowheads="1"/>
          </p:cNvSpPr>
          <p:nvPr/>
        </p:nvSpPr>
        <p:spPr bwMode="auto">
          <a:xfrm>
            <a:off x="549275" y="912813"/>
            <a:ext cx="62642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200" b="1" dirty="0">
                <a:solidFill>
                  <a:srgbClr val="1B367A"/>
                </a:solidFill>
                <a:latin typeface="Arial" charset="0"/>
              </a:rPr>
              <a:t>&gt;&gt;&gt; Sicht auf Organisationseinheiten im Betriebsspezifischen Inhalt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100" dirty="0">
              <a:solidFill>
                <a:srgbClr val="1B367A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100" dirty="0">
                <a:latin typeface="Arial" charset="0"/>
              </a:rPr>
              <a:t>Hierarchisch angeordnete Organisationseinheiten sind von oben nach unten sichtbar. Parallel angeordnete Organisationseinheiten sind nicht sichtbar, sofern keine parallele Berechtigung besteht (rechte Grafik).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000" dirty="0">
              <a:solidFill>
                <a:srgbClr val="1B367A"/>
              </a:solidFill>
              <a:latin typeface="Arial" charset="0"/>
            </a:endParaRPr>
          </a:p>
        </p:txBody>
      </p:sp>
      <p:pic>
        <p:nvPicPr>
          <p:cNvPr id="20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3673475"/>
            <a:ext cx="1841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bgerundetes Rechteck 7"/>
          <p:cNvSpPr>
            <a:spLocks noChangeArrowheads="1"/>
          </p:cNvSpPr>
          <p:nvPr/>
        </p:nvSpPr>
        <p:spPr bwMode="auto">
          <a:xfrm>
            <a:off x="590550" y="5313363"/>
            <a:ext cx="3090863" cy="15113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chemeClr val="accent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600"/>
              </a:spcAft>
              <a:buClr>
                <a:srgbClr val="BCCC1A"/>
              </a:buClr>
              <a:defRPr/>
            </a:pPr>
            <a:r>
              <a:rPr lang="de-DE" altLang="de-DE" sz="1100" dirty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itchFamily="18" charset="2"/>
              </a:rPr>
              <a:t> </a:t>
            </a:r>
            <a:r>
              <a:rPr lang="de-DE" altLang="de-DE" sz="1000" dirty="0">
                <a:solidFill>
                  <a:srgbClr val="1B36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Benutzende, die nur auf die oben markierte Organisationseinheit berechtigt sind, sehen im Betriebsspezifischen Inhalt (rechtes Bild) „ihre“ Organisationseinheit, die parallel angelegten Organisationseinheiten sehen sie nicht.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buClr>
                <a:srgbClr val="BCCC1A"/>
              </a:buClr>
              <a:buFont typeface="Arial" charset="0"/>
              <a:buNone/>
              <a:defRPr/>
            </a:pPr>
            <a:r>
              <a:rPr lang="de-DE" altLang="de-DE" sz="1000" dirty="0">
                <a:solidFill>
                  <a:srgbClr val="1B36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 sehen aber auch diejenigen, die in hierarchischer Linie bis ganz nach oben führen und können auf deren Strukturordner zugreifen. </a:t>
            </a:r>
          </a:p>
        </p:txBody>
      </p:sp>
      <p:sp>
        <p:nvSpPr>
          <p:cNvPr id="2056" name="Line 26"/>
          <p:cNvSpPr>
            <a:spLocks noChangeShapeType="1"/>
          </p:cNvSpPr>
          <p:nvPr/>
        </p:nvSpPr>
        <p:spPr bwMode="auto">
          <a:xfrm>
            <a:off x="2493963" y="3867150"/>
            <a:ext cx="1724025" cy="1735138"/>
          </a:xfrm>
          <a:prstGeom prst="line">
            <a:avLst/>
          </a:prstGeom>
          <a:noFill/>
          <a:ln w="25400">
            <a:solidFill>
              <a:srgbClr val="1B367A"/>
            </a:solidFill>
            <a:round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57" name="Textfeld 4"/>
          <p:cNvSpPr txBox="1">
            <a:spLocks noChangeArrowheads="1"/>
          </p:cNvSpPr>
          <p:nvPr/>
        </p:nvSpPr>
        <p:spPr bwMode="auto">
          <a:xfrm>
            <a:off x="549275" y="5026025"/>
            <a:ext cx="289053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800" i="1" dirty="0">
                <a:latin typeface="Arial" charset="0"/>
              </a:rPr>
              <a:t>Sicht des  (obersten) </a:t>
            </a:r>
            <a:r>
              <a:rPr lang="de-DE" altLang="de-DE" sz="800" b="1" i="1" dirty="0">
                <a:latin typeface="Arial" charset="0"/>
              </a:rPr>
              <a:t>Supervisors</a:t>
            </a:r>
            <a:r>
              <a:rPr lang="de-DE" altLang="de-DE" sz="800" i="1" dirty="0">
                <a:latin typeface="Arial" charset="0"/>
              </a:rPr>
              <a:t> im Öffentlichen Bereich</a:t>
            </a:r>
          </a:p>
        </p:txBody>
      </p:sp>
      <p:sp>
        <p:nvSpPr>
          <p:cNvPr id="2058" name="Textfeld 15"/>
          <p:cNvSpPr txBox="1">
            <a:spLocks noChangeArrowheads="1"/>
          </p:cNvSpPr>
          <p:nvPr/>
        </p:nvSpPr>
        <p:spPr bwMode="auto">
          <a:xfrm>
            <a:off x="3860800" y="6105525"/>
            <a:ext cx="26581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800" i="1" dirty="0">
                <a:latin typeface="Arial" charset="0"/>
              </a:rPr>
              <a:t>Sicht der </a:t>
            </a:r>
            <a:r>
              <a:rPr lang="de-DE" altLang="de-DE" sz="800" b="1" i="1" dirty="0">
                <a:latin typeface="Arial" charset="0"/>
              </a:rPr>
              <a:t>Benutzenden</a:t>
            </a:r>
            <a:r>
              <a:rPr lang="de-DE" altLang="de-DE" sz="800" i="1" dirty="0">
                <a:latin typeface="Arial" charset="0"/>
              </a:rPr>
              <a:t> im Betriebsspezifischen Inhalt</a:t>
            </a:r>
          </a:p>
        </p:txBody>
      </p:sp>
      <p:sp>
        <p:nvSpPr>
          <p:cNvPr id="2059" name="Rechteck 16"/>
          <p:cNvSpPr>
            <a:spLocks noChangeArrowheads="1"/>
          </p:cNvSpPr>
          <p:nvPr/>
        </p:nvSpPr>
        <p:spPr bwMode="auto">
          <a:xfrm>
            <a:off x="549275" y="7011988"/>
            <a:ext cx="5988050" cy="264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200" b="1" dirty="0">
                <a:solidFill>
                  <a:srgbClr val="1B367A"/>
                </a:solidFill>
                <a:latin typeface="Arial" charset="0"/>
              </a:rPr>
              <a:t>&gt;&gt;&gt; Organisationseinheit mit oder ohne Betriebsspezifischen Inhalt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100" dirty="0">
              <a:solidFill>
                <a:srgbClr val="1B367A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100" dirty="0">
                <a:latin typeface="Arial" charset="0"/>
              </a:rPr>
              <a:t>Wenn alle Organisationseinheiten </a:t>
            </a:r>
            <a:br>
              <a:rPr lang="de-DE" altLang="de-DE" sz="1100" dirty="0">
                <a:latin typeface="Arial" charset="0"/>
              </a:rPr>
            </a:br>
            <a:r>
              <a:rPr lang="de-DE" altLang="de-DE" sz="1100" dirty="0">
                <a:latin typeface="Arial" charset="0"/>
              </a:rPr>
              <a:t>„</a:t>
            </a:r>
            <a:r>
              <a:rPr lang="de-DE" altLang="de-DE" sz="1100" b="1" dirty="0">
                <a:latin typeface="Arial" charset="0"/>
              </a:rPr>
              <a:t>mit</a:t>
            </a:r>
            <a:r>
              <a:rPr lang="de-DE" altLang="de-DE" sz="1100" dirty="0">
                <a:latin typeface="Arial" charset="0"/>
              </a:rPr>
              <a:t> betriebsspezifischen Dokumenten“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100" dirty="0">
                <a:latin typeface="Arial" charset="0"/>
              </a:rPr>
              <a:t>angelegt werden, kann sich die Struktur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100" dirty="0">
                <a:latin typeface="Arial" charset="0"/>
              </a:rPr>
              <a:t>im Betriebsspezifischen Inhalt nach unten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100" dirty="0">
                <a:latin typeface="Arial" charset="0"/>
              </a:rPr>
              <a:t>sehr „aufblähen“, da in diesem Fall immer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100" dirty="0">
                <a:latin typeface="Arial" charset="0"/>
              </a:rPr>
              <a:t>alle 7 Strukturordner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100" dirty="0">
                <a:latin typeface="Arial" charset="0"/>
              </a:rPr>
              <a:t>angelegt werden.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100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100" dirty="0">
                <a:latin typeface="Arial" charset="0"/>
              </a:rPr>
              <a:t>Wenn es also nicht erforderlich ist,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100" dirty="0">
                <a:latin typeface="Arial" charset="0"/>
              </a:rPr>
              <a:t>Unterlagen und Informationen auch „weiter unten“ einzustellen, sollte beim Anlegen einer Organisationseinheit die Auswahl „</a:t>
            </a:r>
            <a:r>
              <a:rPr lang="de-DE" altLang="de-DE" sz="1100" b="1" dirty="0">
                <a:latin typeface="Arial" charset="0"/>
              </a:rPr>
              <a:t>ohne </a:t>
            </a:r>
            <a:r>
              <a:rPr lang="de-DE" altLang="de-DE" sz="1100" dirty="0">
                <a:latin typeface="Arial" charset="0"/>
              </a:rPr>
              <a:t>betriebsspezifische Dokumente“ getroffen werden. Die relevanten Informationen können allen Benutzenden genauso gut über die oberen Organisationseinheiten zur Verfügung gestellt werden.</a:t>
            </a:r>
          </a:p>
        </p:txBody>
      </p:sp>
      <p:pic>
        <p:nvPicPr>
          <p:cNvPr id="206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550" y="5673725"/>
            <a:ext cx="1841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81388" y="7388225"/>
            <a:ext cx="2971800" cy="13763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2" name="Rechteck 2"/>
          <p:cNvSpPr>
            <a:spLocks noChangeArrowheads="1"/>
          </p:cNvSpPr>
          <p:nvPr/>
        </p:nvSpPr>
        <p:spPr bwMode="auto">
          <a:xfrm>
            <a:off x="536575" y="9705975"/>
            <a:ext cx="59880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5829300" algn="r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tabLst>
                <a:tab pos="5829300" algn="r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tabLst>
                <a:tab pos="5829300" algn="r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tabLst>
                <a:tab pos="5829300" algn="r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tabLst>
                <a:tab pos="5829300" algn="r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829300" algn="r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829300" algn="r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829300" algn="r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829300" algn="r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sz="800" b="1" dirty="0">
                <a:solidFill>
                  <a:srgbClr val="1B367A"/>
                </a:solidFill>
                <a:latin typeface="Arial" charset="0"/>
              </a:rPr>
              <a:t>Anlage 2</a:t>
            </a:r>
            <a:r>
              <a:rPr lang="de-DE" altLang="de-DE" sz="800" dirty="0">
                <a:solidFill>
                  <a:srgbClr val="1B367A"/>
                </a:solidFill>
                <a:latin typeface="Arial" charset="0"/>
              </a:rPr>
              <a:t> &gt;&gt;&gt; Organisationseinheiten anlegen / Sicht im Betriebsspezifischen Inhalt	Seite 1 von 1</a:t>
            </a:r>
          </a:p>
        </p:txBody>
      </p:sp>
      <p:pic>
        <p:nvPicPr>
          <p:cNvPr id="2063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975" y="8324850"/>
            <a:ext cx="190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913" y="8324850"/>
            <a:ext cx="190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216</Words>
  <Application>Microsoft Office PowerPoint</Application>
  <PresentationFormat>A4-Papier (210 x 297 mm)</PresentationFormat>
  <Paragraphs>20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Schaale, Ariane</dc:creator>
  <cp:lastModifiedBy>Schaale, Ariane</cp:lastModifiedBy>
  <cp:revision>19</cp:revision>
  <cp:lastPrinted>2014-08-26T07:49:13Z</cp:lastPrinted>
  <dcterms:created xsi:type="dcterms:W3CDTF">2014-08-26T06:38:21Z</dcterms:created>
  <dcterms:modified xsi:type="dcterms:W3CDTF">2024-03-20T13:27:05Z</dcterms:modified>
</cp:coreProperties>
</file>